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487" r:id="rId2"/>
    <p:sldId id="371" r:id="rId3"/>
    <p:sldId id="477" r:id="rId4"/>
    <p:sldId id="478" r:id="rId5"/>
    <p:sldId id="479" r:id="rId6"/>
    <p:sldId id="480" r:id="rId7"/>
    <p:sldId id="481" r:id="rId8"/>
    <p:sldId id="482" r:id="rId9"/>
    <p:sldId id="483" r:id="rId10"/>
    <p:sldId id="484" r:id="rId11"/>
    <p:sldId id="485" r:id="rId12"/>
    <p:sldId id="486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CD3C2"/>
    <a:srgbClr val="FFFFFF"/>
    <a:srgbClr val="F16623"/>
    <a:srgbClr val="000000"/>
    <a:srgbClr val="F26724"/>
    <a:srgbClr val="EDEDEE"/>
    <a:srgbClr val="42414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779" autoAdjust="0"/>
    <p:restoredTop sz="89871" autoAdjust="0"/>
  </p:normalViewPr>
  <p:slideViewPr>
    <p:cSldViewPr snapToGrid="0" snapToObjects="1">
      <p:cViewPr varScale="1">
        <p:scale>
          <a:sx n="62" d="100"/>
          <a:sy n="62" d="100"/>
        </p:scale>
        <p:origin x="-836" y="-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12" d="100"/>
          <a:sy n="112" d="100"/>
        </p:scale>
        <p:origin x="4320" y="208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BC51FF11-E8B5-974A-A7F9-820287719F0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19FAD3D8-BF3E-9A45-BB2E-8741E080B8D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2DB952-2A9F-FE4B-907D-A51DC08421D5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42494F6D-F76A-CF44-BA2F-D77DC67B5FE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7ECBD634-BA8A-AB41-9ED8-BACB999D3F8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D8C3D9-14DD-E74E-B615-7E08BDF19F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66376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F5C31E-DDC8-4B3B-94FE-94FC773413F3}" type="datetimeFigureOut">
              <a:rPr lang="en-IN" smtClean="0"/>
              <a:pPr/>
              <a:t>23-08-2022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E267C0-6CBB-4AF4-ABD2-EFA4EF607181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2679852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267C0-6CBB-4AF4-ABD2-EFA4EF607181}" type="slidenum">
              <a:rPr lang="en-IN" smtClean="0"/>
              <a:pPr/>
              <a:t>1</a:t>
            </a:fld>
            <a:endParaRPr lang="en-IN"/>
          </a:p>
        </p:txBody>
      </p:sp>
    </p:spTree>
    <p:extLst>
      <p:ext uri="{BB962C8B-B14F-4D97-AF65-F5344CB8AC3E}">
        <p14:creationId xmlns="" xmlns:p14="http://schemas.microsoft.com/office/powerpoint/2010/main" val="280353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0F9D4BDE-E287-D14B-9436-247C8841C012}"/>
              </a:ext>
            </a:extLst>
          </p:cNvPr>
          <p:cNvSpPr/>
          <p:nvPr userDrawn="1"/>
        </p:nvSpPr>
        <p:spPr>
          <a:xfrm>
            <a:off x="2103120" y="3036776"/>
            <a:ext cx="7985760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26724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87735FC1-5CEE-B747-9055-5200823D0A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234E948C-D240-724B-9B89-FDB3B14CA3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B29E013-E164-B74C-8152-F72E2338BE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25D46EB-C9BF-4D4A-899F-96B2B054A3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25C178C-3A1C-7846-8C54-B449032D6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88514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F6C2FCD-18A9-2D42-B84D-D99B187802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DD157A0-ACAF-5B44-A359-52C51DEE74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B6987245-B3C4-3D4E-A6F8-1F1316AD2E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F3D69965-9BC6-5345-B2D0-6C90A68A7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CD083EE-9E01-C046-A765-6C417A187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4B8EA403-D618-0848-BCC5-8393E30CC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87247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7E5EB47-6F41-4044-808C-D09164BA2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E5384202-04C0-4C46-A9AD-172B4084BA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6221D020-A612-0746-B5D2-61689C50DA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52730E1-EAD6-F74C-B572-7FA04F719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D84F45E-467D-4C47-9DD4-61BC18BA5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0FA19AC5-4725-C344-A416-7884860E11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055406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3044886-5ADE-564C-BB6A-3D8F42E8C7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E2258407-0EDC-CC47-B88F-1C37C2A2BC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3D62C5C-7D1C-AA42-A571-92813FE91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4E362DE-6775-7745-AE4F-1E49287A7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937C83C-DF1A-B744-B85D-25DF26CF0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800400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75D0C1A9-B6B8-7A4A-9669-B90B750040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10F92B24-A8BD-9845-976F-9EA169FDA6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AD10554-27EF-1E4B-9828-11CBD07233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7689FB8-5001-8241-8703-920FCD817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A4CAF07-27EB-D341-846D-7AAA3B2BB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34406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E576C5AA-7A56-0D43-A989-FF7C0A0B30B5}"/>
              </a:ext>
            </a:extLst>
          </p:cNvPr>
          <p:cNvSpPr/>
          <p:nvPr userDrawn="1"/>
        </p:nvSpPr>
        <p:spPr>
          <a:xfrm>
            <a:off x="838200" y="914400"/>
            <a:ext cx="6252882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26724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87AC83A2-58A2-8846-B66C-A7B446F1E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01D6DE7-E41F-E340-8EDF-E5781F3078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8D754E3-7390-2C4D-8224-CE37880B7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85EA47A-749E-2E44-AAD0-0D07B5999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B7D71D4-D33D-ED4A-9F8D-86E812B66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68196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34325D0D-6BE8-0C41-BA4D-F859653215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92392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E576C5AA-7A56-0D43-A989-FF7C0A0B30B5}"/>
              </a:ext>
            </a:extLst>
          </p:cNvPr>
          <p:cNvSpPr/>
          <p:nvPr userDrawn="1"/>
        </p:nvSpPr>
        <p:spPr>
          <a:xfrm>
            <a:off x="838200" y="914400"/>
            <a:ext cx="6252882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26724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87AC83A2-58A2-8846-B66C-A7B446F1E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01D6DE7-E41F-E340-8EDF-E5781F3078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8D754E3-7390-2C4D-8224-CE37880B7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85EA47A-749E-2E44-AAD0-0D07B5999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B7D71D4-D33D-ED4A-9F8D-86E812B66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75853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34325D0D-6BE8-0C41-BA4D-F859653215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9239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87AC83A2-58A2-8846-B66C-A7B446F1E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01D6DE7-E41F-E340-8EDF-E5781F3078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8D754E3-7390-2C4D-8224-CE37880B7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85EA47A-749E-2E44-AAD0-0D07B5999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B7D71D4-D33D-ED4A-9F8D-86E812B66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38343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6B4EEBA9-EE23-8946-8968-D8924F827D80}"/>
              </a:ext>
            </a:extLst>
          </p:cNvPr>
          <p:cNvSpPr/>
          <p:nvPr userDrawn="1"/>
        </p:nvSpPr>
        <p:spPr>
          <a:xfrm>
            <a:off x="838200" y="4104155"/>
            <a:ext cx="7974330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26724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F8C4045C-76E6-AA4B-9784-A028AC65B7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FF664B1-AD6A-3040-B7D4-0299560F74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42BC9A9-EC29-134C-AECE-54DDD57621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13C8B07-567B-1B47-B220-0338242AF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5ECB435-33FD-3F45-BD2D-6CAA5C288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61535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F479AA76-4E43-164C-ADE7-A0CFA848737A}"/>
              </a:ext>
            </a:extLst>
          </p:cNvPr>
          <p:cNvSpPr/>
          <p:nvPr userDrawn="1"/>
        </p:nvSpPr>
        <p:spPr>
          <a:xfrm>
            <a:off x="838200" y="914400"/>
            <a:ext cx="6252882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26724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14D6AE42-E39B-4948-B321-F19D21FDA6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7411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652A57D-01D7-B54A-B618-27F0B4D8A1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592261"/>
            <a:ext cx="5181600" cy="45847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1E1407BB-25DD-5841-BEBF-C394C86F75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592261"/>
            <a:ext cx="5181600" cy="45847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5B41DED-1195-DE42-BD2F-00971D9CF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42CD99B4-9DE9-5D4F-B8CB-B0B831DCA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8EC5A338-9EE2-7A44-BB15-7A4F0EE12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7922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5DACFAD9-90C8-F347-A654-4D6A5F3D495C}"/>
              </a:ext>
            </a:extLst>
          </p:cNvPr>
          <p:cNvSpPr/>
          <p:nvPr userDrawn="1"/>
        </p:nvSpPr>
        <p:spPr>
          <a:xfrm>
            <a:off x="838200" y="914400"/>
            <a:ext cx="6252882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26724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5F188C31-802D-3D4A-AEA1-3CF8D3E513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53784"/>
            <a:ext cx="10515600" cy="74824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C4FE5C8-995C-2045-9541-E22F351D632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540248"/>
            <a:ext cx="5157787" cy="733425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rgbClr val="F2672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C972FE9A-4ED5-9A49-8907-E00133517B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411892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43A93268-3EB9-3E4E-8206-62780D6EF362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540248"/>
            <a:ext cx="5183188" cy="733425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rgbClr val="F2672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0F7A103F-B97E-AC4B-8395-A83886339A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411892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1C337486-CD2B-0E47-8478-E6DFAD5958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841F7CA1-18DC-1048-81B7-3AEEF0523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87A00F5B-6C2E-1249-9089-697CD51F8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77132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4A0B06C-BB5A-E94D-8257-CE9F2465C3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DF49A010-5D43-FF48-A7E1-D39F6B610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7A81710-55F1-C44B-AEA2-848E391E5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4D7F2312-0DA6-C24E-977A-1ECD1A024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37916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D39213DB-325C-5A40-9859-AE202B123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C0538230-B643-014A-ABCC-47983A0E3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C93C0FE8-804A-DC4B-8CDC-DAFFE5BA1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10195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2200E407-BF2E-FE42-9041-5EAF752A23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7411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9FCBBD1-7D0F-8E4D-A35C-839603DFEB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422213"/>
            <a:ext cx="10515600" cy="4754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CAE55C9-EA11-A545-B6D1-B29601E192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0" i="0">
                <a:solidFill>
                  <a:schemeClr val="tx1">
                    <a:tint val="7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BF599D3-BB28-E74A-9C09-D5B0DC923C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0" i="0">
                <a:solidFill>
                  <a:schemeClr val="tx1">
                    <a:tint val="7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8BBCD0B-C696-234C-8B40-BDF0AB4579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90398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Lora" pitchFamily="2" charset="77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spcAft>
          <a:spcPts val="500"/>
        </a:spcAft>
        <a:buFont typeface="Arial" panose="020B0604020202020204" pitchFamily="34" charset="0"/>
        <a:buNone/>
        <a:defRPr sz="1400" b="0" i="0" kern="1200">
          <a:solidFill>
            <a:schemeClr val="tx1">
              <a:lumMod val="65000"/>
              <a:lumOff val="35000"/>
            </a:schemeClr>
          </a:solidFill>
          <a:latin typeface="Roboto Light" panose="02000000000000000000" pitchFamily="2" charset="0"/>
          <a:ea typeface="Roboto Light" panose="02000000000000000000" pitchFamily="2" charset="0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500"/>
        </a:spcAft>
        <a:buFont typeface="Arial" panose="020B0604020202020204" pitchFamily="34" charset="0"/>
        <a:buChar char="•"/>
        <a:defRPr sz="1400" b="0" i="0" kern="1200">
          <a:solidFill>
            <a:schemeClr val="tx1">
              <a:lumMod val="65000"/>
              <a:lumOff val="35000"/>
            </a:schemeClr>
          </a:solidFill>
          <a:latin typeface="Roboto Light" panose="02000000000000000000" pitchFamily="2" charset="0"/>
          <a:ea typeface="Roboto Light" panose="02000000000000000000" pitchFamily="2" charset="0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500"/>
        </a:spcAft>
        <a:buFont typeface="Arial" panose="020B0604020202020204" pitchFamily="34" charset="0"/>
        <a:buChar char="•"/>
        <a:defRPr sz="1400" b="0" i="0" kern="1200">
          <a:solidFill>
            <a:schemeClr val="tx1">
              <a:lumMod val="65000"/>
              <a:lumOff val="35000"/>
            </a:schemeClr>
          </a:solidFill>
          <a:latin typeface="Roboto Light" panose="02000000000000000000" pitchFamily="2" charset="0"/>
          <a:ea typeface="Roboto Light" panose="02000000000000000000" pitchFamily="2" charset="0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500"/>
        </a:spcAft>
        <a:buFont typeface="Arial" panose="020B0604020202020204" pitchFamily="34" charset="0"/>
        <a:buChar char="•"/>
        <a:defRPr sz="1400" b="0" i="0" kern="1200">
          <a:solidFill>
            <a:schemeClr val="tx1">
              <a:lumMod val="65000"/>
              <a:lumOff val="35000"/>
            </a:schemeClr>
          </a:solidFill>
          <a:latin typeface="Roboto Light" panose="02000000000000000000" pitchFamily="2" charset="0"/>
          <a:ea typeface="Roboto Light" panose="02000000000000000000" pitchFamily="2" charset="0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500"/>
        </a:spcAft>
        <a:buFont typeface="Arial" panose="020B0604020202020204" pitchFamily="34" charset="0"/>
        <a:buChar char="•"/>
        <a:defRPr sz="1400" b="0" i="0" kern="1200">
          <a:solidFill>
            <a:schemeClr val="tx1">
              <a:lumMod val="65000"/>
              <a:lumOff val="35000"/>
            </a:schemeClr>
          </a:solidFill>
          <a:latin typeface="Roboto Light" panose="02000000000000000000" pitchFamily="2" charset="0"/>
          <a:ea typeface="Roboto Light" panose="02000000000000000000" pitchFamily="2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bettersolutions.com/excel/options/formulas.htm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bettersolutions.com/excel/options/formulas.htm" TargetMode="External"/><Relationship Id="rId2" Type="http://schemas.openxmlformats.org/officeDocument/2006/relationships/hyperlink" Target="https://bettersolutions.com/excel/formulas/evaluate-formula.htm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bettersolutions.com/excel/options/formulas.htm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bettersolutions.com/excel/formulas/error-checking-result-in-an-error.htm" TargetMode="External"/><Relationship Id="rId2" Type="http://schemas.openxmlformats.org/officeDocument/2006/relationships/hyperlink" Target="https://bettersolutions.com/excel/formulas/error-checking-options-smart-tag.htm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E12E1DFC-8F4A-6941-A280-A0C6B7D61A3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786" y="1595595"/>
            <a:ext cx="4466105" cy="1122054"/>
          </a:xfrm>
          <a:prstGeom prst="rect">
            <a:avLst/>
          </a:prstGeom>
        </p:spPr>
      </p:pic>
      <p:sp>
        <p:nvSpPr>
          <p:cNvPr id="72" name="TextBox 71">
            <a:extLst>
              <a:ext uri="{FF2B5EF4-FFF2-40B4-BE49-F238E27FC236}">
                <a16:creationId xmlns="" xmlns:a16="http://schemas.microsoft.com/office/drawing/2014/main" id="{9D5FC421-D452-403F-A269-BF3744BA5E3B}"/>
              </a:ext>
            </a:extLst>
          </p:cNvPr>
          <p:cNvSpPr txBox="1"/>
          <p:nvPr/>
        </p:nvSpPr>
        <p:spPr>
          <a:xfrm>
            <a:off x="669601" y="4187158"/>
            <a:ext cx="10882577" cy="175432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Class: </a:t>
            </a:r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MSc</a:t>
            </a: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Microsoft Sans Serif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Subject : </a:t>
            </a:r>
            <a:r>
              <a:rPr lang="en-US" dirty="0" smtClean="0">
                <a:latin typeface="Roboto Light"/>
              </a:rPr>
              <a:t>Application of IT- Basics and Advance Excel</a:t>
            </a:r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/>
                <a:ea typeface="Roboto Light" panose="02000000000000000000" pitchFamily="2" charset="0"/>
                <a:cs typeface="Microsoft Sans Serif" panose="020B0604020202020204" pitchFamily="34" charset="0"/>
              </a:rPr>
              <a:t> </a:t>
            </a: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latin typeface="Roboto Light"/>
              <a:ea typeface="Roboto Light" panose="02000000000000000000" pitchFamily="2" charset="0"/>
              <a:cs typeface="Microsoft Sans Serif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Chapter</a:t>
            </a:r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: 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Unit 1</a:t>
            </a:r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 Chapter </a:t>
            </a:r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9</a:t>
            </a: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Microsoft Sans Serif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Chapter Name</a:t>
            </a:r>
            <a:r>
              <a:rPr lang="en-GB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:</a:t>
            </a:r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 </a:t>
            </a:r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Auditing, Error Identification, Solving and Review</a:t>
            </a:r>
            <a:endParaRPr lang="en-GB" dirty="0" smtClean="0">
              <a:solidFill>
                <a:schemeClr val="tx1">
                  <a:lumMod val="85000"/>
                  <a:lumOff val="15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Microsoft Sans Serif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24977403-38A5-422B-B924-39FCC8296375}"/>
              </a:ext>
            </a:extLst>
          </p:cNvPr>
          <p:cNvSpPr txBox="1"/>
          <p:nvPr/>
        </p:nvSpPr>
        <p:spPr>
          <a:xfrm>
            <a:off x="669601" y="3599717"/>
            <a:ext cx="10882577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b="1" u="sng" dirty="0" smtClean="0">
                <a:latin typeface="Roboto Light" panose="02000000000000000000" pitchFamily="2" charset="0"/>
                <a:ea typeface="Roboto Light" panose="02000000000000000000" pitchFamily="2" charset="0"/>
                <a:cs typeface="Segoe UI" pitchFamily="34" charset="0"/>
              </a:rPr>
              <a:t>Mr. </a:t>
            </a:r>
            <a:r>
              <a:rPr lang="en-GB" sz="2000" b="1" u="sng" dirty="0" err="1" smtClean="0">
                <a:latin typeface="Roboto Light" panose="02000000000000000000" pitchFamily="2" charset="0"/>
                <a:ea typeface="Roboto Light" panose="02000000000000000000" pitchFamily="2" charset="0"/>
                <a:cs typeface="Segoe UI" pitchFamily="34" charset="0"/>
              </a:rPr>
              <a:t>Prakhar</a:t>
            </a:r>
            <a:r>
              <a:rPr lang="en-GB" sz="2000" b="1" u="sng" dirty="0" smtClean="0">
                <a:latin typeface="Roboto Light" panose="02000000000000000000" pitchFamily="2" charset="0"/>
                <a:ea typeface="Roboto Light" panose="02000000000000000000" pitchFamily="2" charset="0"/>
                <a:cs typeface="Segoe UI" pitchFamily="34" charset="0"/>
              </a:rPr>
              <a:t> </a:t>
            </a:r>
            <a:r>
              <a:rPr lang="en-GB" sz="2000" b="1" u="sng" dirty="0" err="1" smtClean="0">
                <a:latin typeface="Roboto Light" panose="02000000000000000000" pitchFamily="2" charset="0"/>
                <a:ea typeface="Roboto Light" panose="02000000000000000000" pitchFamily="2" charset="0"/>
                <a:cs typeface="Segoe UI" pitchFamily="34" charset="0"/>
              </a:rPr>
              <a:t>Mody</a:t>
            </a:r>
            <a:endParaRPr lang="en-GB" sz="2000" b="1" u="sng" dirty="0">
              <a:latin typeface="Roboto Light" panose="02000000000000000000" pitchFamily="2" charset="0"/>
              <a:ea typeface="Roboto Light" panose="02000000000000000000" pitchFamily="2" charset="0"/>
              <a:cs typeface="Segoe UI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43DDDECA-A8FB-4C54-B840-3AD65E2A4C2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894467-E227-B849-BB10-8705222BB90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657628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307971" y="681038"/>
            <a:ext cx="3643121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Ignoring Error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C1BEDB7-C1A7-47A5-B339-6BD32D824799}"/>
              </a:ext>
            </a:extLst>
          </p:cNvPr>
          <p:cNvSpPr txBox="1"/>
          <p:nvPr/>
        </p:nvSpPr>
        <p:spPr>
          <a:xfrm>
            <a:off x="168579" y="1566952"/>
            <a:ext cx="12023421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IN" sz="2300" dirty="0">
                <a:latin typeface="Segoe UI" panose="020B0502040204020203" pitchFamily="34" charset="0"/>
                <a:cs typeface="Segoe UI" panose="020B0502040204020203" pitchFamily="34" charset="0"/>
              </a:rPr>
              <a:t>If there are any errors in your formulas they will be indicated by the Error Checking Smart Tag.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IN" sz="23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IN" sz="2300" dirty="0">
                <a:latin typeface="Segoe UI" panose="020B0502040204020203" pitchFamily="34" charset="0"/>
                <a:cs typeface="Segoe UI" panose="020B0502040204020203" pitchFamily="34" charset="0"/>
              </a:rPr>
              <a:t>If the error checking rules have been switched off you can use the Error Checking dialog box instead.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IN" sz="23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IN" sz="2300" dirty="0">
                <a:latin typeface="Segoe UI" panose="020B0502040204020203" pitchFamily="34" charset="0"/>
                <a:cs typeface="Segoe UI" panose="020B0502040204020203" pitchFamily="34" charset="0"/>
              </a:rPr>
              <a:t>Both the smart tag and the dialog box give you an option to "Ignore Error".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IN" sz="23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IN" sz="2300" dirty="0">
                <a:latin typeface="Segoe UI" panose="020B0502040204020203" pitchFamily="34" charset="0"/>
                <a:cs typeface="Segoe UI" panose="020B0502040204020203" pitchFamily="34" charset="0"/>
              </a:rPr>
              <a:t>If you ignore an particular error, the smart tag will disappear and the error will no longer appear in the Error Checking dialog box.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IN" sz="23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IN" sz="2300" dirty="0">
                <a:latin typeface="Segoe UI" panose="020B0502040204020203" pitchFamily="34" charset="0"/>
                <a:cs typeface="Segoe UI" panose="020B0502040204020203" pitchFamily="34" charset="0"/>
              </a:rPr>
              <a:t>It is possible to reset all your "ignored errors" using a button on the Options, </a:t>
            </a:r>
            <a:r>
              <a:rPr lang="en-IN" sz="2300" u="sng" dirty="0">
                <a:latin typeface="Segoe UI" panose="020B0502040204020203" pitchFamily="34" charset="0"/>
                <a:cs typeface="Segoe UI" panose="020B0502040204020203" pitchFamily="34" charset="0"/>
                <a:hlinkClick r:id="rId2"/>
              </a:rPr>
              <a:t>Formulas Tab</a:t>
            </a:r>
            <a:r>
              <a:rPr lang="en-IN" sz="2300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br>
              <a:rPr lang="en-IN" sz="2300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endParaRPr lang="en-IN" sz="23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03987179"/>
      </p:ext>
    </p:extLst>
  </p:cSld>
  <p:clrMapOvr>
    <a:masterClrMapping/>
  </p:clrMapOvr>
  <p:transition spd="slow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307970" y="681038"/>
            <a:ext cx="5575161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Error Check Complete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C1BEDB7-C1A7-47A5-B339-6BD32D824799}"/>
              </a:ext>
            </a:extLst>
          </p:cNvPr>
          <p:cNvSpPr txBox="1"/>
          <p:nvPr/>
        </p:nvSpPr>
        <p:spPr>
          <a:xfrm>
            <a:off x="168579" y="1566952"/>
            <a:ext cx="12023421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IN" sz="2300" dirty="0">
                <a:latin typeface="Segoe UI" panose="020B0502040204020203" pitchFamily="34" charset="0"/>
                <a:cs typeface="Segoe UI" panose="020B0502040204020203" pitchFamily="34" charset="0"/>
              </a:rPr>
              <a:t>A message box will be displayed once the whole worksheet has been checked.</a:t>
            </a:r>
            <a:br>
              <a:rPr lang="en-IN" sz="2300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endParaRPr lang="en-IN" sz="23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E506FA35-5D8F-49FB-B9A8-1FFF4F2E92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9731" y="3137719"/>
            <a:ext cx="6712537" cy="2433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80997255"/>
      </p:ext>
    </p:extLst>
  </p:cSld>
  <p:clrMapOvr>
    <a:masterClrMapping/>
  </p:clrMapOvr>
  <p:transition spd="slow"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307969" y="681038"/>
            <a:ext cx="2830487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Important 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C1BEDB7-C1A7-47A5-B339-6BD32D824799}"/>
              </a:ext>
            </a:extLst>
          </p:cNvPr>
          <p:cNvSpPr txBox="1"/>
          <p:nvPr/>
        </p:nvSpPr>
        <p:spPr>
          <a:xfrm>
            <a:off x="155575" y="1714436"/>
            <a:ext cx="12023421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IN" sz="2300" dirty="0">
                <a:latin typeface="Segoe UI" panose="020B0502040204020203" pitchFamily="34" charset="0"/>
                <a:cs typeface="Segoe UI" panose="020B0502040204020203" pitchFamily="34" charset="0"/>
              </a:rPr>
              <a:t>You can choose not to ignore any errors by using the Options dialog box and clicking "Reset Ignored Errors".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IN" sz="23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IN" sz="2300" dirty="0">
                <a:latin typeface="Segoe UI" panose="020B0502040204020203" pitchFamily="34" charset="0"/>
                <a:cs typeface="Segoe UI" panose="020B0502040204020203" pitchFamily="34" charset="0"/>
              </a:rPr>
              <a:t>If you have chosen to ignore the error by accident, pressing F2 and Enter will display the error indicator again</a:t>
            </a:r>
            <a:br>
              <a:rPr lang="en-IN" sz="2300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endParaRPr lang="en-IN" sz="23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3935728"/>
      </p:ext>
    </p:extLst>
  </p:cSld>
  <p:clrMapOvr>
    <a:masterClrMapping/>
  </p:clrMapOvr>
  <p:transition spd="slow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307974" y="681038"/>
            <a:ext cx="4028051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Error Checking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C5120070-6534-4A6E-A0E0-84B70539BBBA}"/>
              </a:ext>
            </a:extLst>
          </p:cNvPr>
          <p:cNvSpPr/>
          <p:nvPr/>
        </p:nvSpPr>
        <p:spPr>
          <a:xfrm>
            <a:off x="274432" y="1674225"/>
            <a:ext cx="11643135" cy="22861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marR="5080" indent="-342900">
              <a:lnSpc>
                <a:spcPct val="101800"/>
              </a:lnSpc>
              <a:spcBef>
                <a:spcPts val="80"/>
              </a:spcBef>
              <a:buFont typeface="Wingdings" panose="05000000000000000000" pitchFamily="2" charset="2"/>
              <a:buChar char="Ø"/>
            </a:pPr>
            <a:r>
              <a:rPr lang="en-IN" sz="2300" dirty="0">
                <a:latin typeface="Segoe UI" panose="020B0502040204020203" pitchFamily="34" charset="0"/>
                <a:cs typeface="Segoe UI" panose="020B0502040204020203" pitchFamily="34" charset="0"/>
              </a:rPr>
              <a:t>When using formulas you should always check for errors.</a:t>
            </a:r>
          </a:p>
          <a:p>
            <a:pPr marL="355600" marR="5080" indent="-342900">
              <a:lnSpc>
                <a:spcPct val="101800"/>
              </a:lnSpc>
              <a:spcBef>
                <a:spcPts val="80"/>
              </a:spcBef>
              <a:buFont typeface="Wingdings" panose="05000000000000000000" pitchFamily="2" charset="2"/>
              <a:buChar char="Ø"/>
            </a:pPr>
            <a:endParaRPr lang="en-IN" sz="23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55600" marR="5080" indent="-342900">
              <a:lnSpc>
                <a:spcPct val="101800"/>
              </a:lnSpc>
              <a:spcBef>
                <a:spcPts val="80"/>
              </a:spcBef>
              <a:buFont typeface="Wingdings" panose="05000000000000000000" pitchFamily="2" charset="2"/>
              <a:buChar char="Ø"/>
            </a:pPr>
            <a:r>
              <a:rPr lang="en-IN" sz="2300" dirty="0">
                <a:latin typeface="Segoe UI" panose="020B0502040204020203" pitchFamily="34" charset="0"/>
                <a:cs typeface="Segoe UI" panose="020B0502040204020203" pitchFamily="34" charset="0"/>
              </a:rPr>
              <a:t>The Formula Auditing group on the Formulas tab contains commands to help you identify and fix formula errors.</a:t>
            </a:r>
          </a:p>
          <a:p>
            <a:pPr marL="355600" marR="5080" indent="-342900">
              <a:lnSpc>
                <a:spcPct val="101800"/>
              </a:lnSpc>
              <a:spcBef>
                <a:spcPts val="80"/>
              </a:spcBef>
              <a:buFont typeface="Wingdings" panose="05000000000000000000" pitchFamily="2" charset="2"/>
              <a:buChar char="Ø"/>
            </a:pPr>
            <a:endParaRPr lang="en-IN" sz="23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55600" marR="5080" indent="-342900">
              <a:lnSpc>
                <a:spcPct val="101800"/>
              </a:lnSpc>
              <a:spcBef>
                <a:spcPts val="80"/>
              </a:spcBef>
              <a:buFont typeface="Wingdings" panose="05000000000000000000" pitchFamily="2" charset="2"/>
              <a:buChar char="Ø"/>
            </a:pPr>
            <a:r>
              <a:rPr lang="en-IN" sz="2300" dirty="0">
                <a:latin typeface="Segoe UI" panose="020B0502040204020203" pitchFamily="34" charset="0"/>
                <a:cs typeface="Segoe UI" panose="020B0502040204020203" pitchFamily="34" charset="0"/>
              </a:rPr>
              <a:t>The most useful command is the Error Checking drop-down.</a:t>
            </a:r>
            <a:endParaRPr lang="en-IN" sz="23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5182836"/>
      </p:ext>
    </p:extLst>
  </p:cSld>
  <p:clrMapOvr>
    <a:masterClrMapping/>
  </p:clrMapOvr>
  <p:transition spd="slow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307974" y="681038"/>
            <a:ext cx="4028051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Error Checking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2CACD0BC-6A66-46B5-B80F-EEECE98DA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39488"/>
            <a:ext cx="12192000" cy="143252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59F1E7A7-B2FB-4DD2-B3C9-2D79E24E42F2}"/>
              </a:ext>
            </a:extLst>
          </p:cNvPr>
          <p:cNvSpPr/>
          <p:nvPr/>
        </p:nvSpPr>
        <p:spPr>
          <a:xfrm>
            <a:off x="2521974" y="1680066"/>
            <a:ext cx="737420" cy="3994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7C5927B9-1A35-4ED3-8226-193E34A4F974}"/>
              </a:ext>
            </a:extLst>
          </p:cNvPr>
          <p:cNvSpPr/>
          <p:nvPr/>
        </p:nvSpPr>
        <p:spPr>
          <a:xfrm>
            <a:off x="8529484" y="2265086"/>
            <a:ext cx="1071716" cy="2863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35FA720D-3DFB-4D19-98E2-33FBFA2B19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8961" y="3429000"/>
            <a:ext cx="6056677" cy="2449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55535925"/>
      </p:ext>
    </p:extLst>
  </p:cSld>
  <p:clrMapOvr>
    <a:masterClrMapping/>
  </p:clrMapOvr>
  <p:transition spd="slow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307974" y="681038"/>
            <a:ext cx="4028051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Error Checking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C5120070-6534-4A6E-A0E0-84B70539BBBA}"/>
              </a:ext>
            </a:extLst>
          </p:cNvPr>
          <p:cNvSpPr/>
          <p:nvPr/>
        </p:nvSpPr>
        <p:spPr>
          <a:xfrm>
            <a:off x="274432" y="1674225"/>
            <a:ext cx="11643135" cy="3020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marR="5080" indent="-342900">
              <a:lnSpc>
                <a:spcPct val="101800"/>
              </a:lnSpc>
              <a:spcBef>
                <a:spcPts val="80"/>
              </a:spcBef>
              <a:buFont typeface="Wingdings" panose="05000000000000000000" pitchFamily="2" charset="2"/>
              <a:buChar char="Ø"/>
            </a:pPr>
            <a:r>
              <a:rPr lang="en-IN" sz="23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Error Checking </a:t>
            </a:r>
            <a:r>
              <a:rPr lang="en-IN" sz="2300" dirty="0">
                <a:latin typeface="Segoe UI" panose="020B0502040204020203" pitchFamily="34" charset="0"/>
                <a:cs typeface="Segoe UI" panose="020B0502040204020203" pitchFamily="34" charset="0"/>
              </a:rPr>
              <a:t>- Displays the Error Checking dialog box, if your worksheet contains errors.</a:t>
            </a:r>
          </a:p>
          <a:p>
            <a:pPr marL="355600" marR="5080" indent="-342900">
              <a:lnSpc>
                <a:spcPct val="101800"/>
              </a:lnSpc>
              <a:spcBef>
                <a:spcPts val="80"/>
              </a:spcBef>
              <a:buFont typeface="Wingdings" panose="05000000000000000000" pitchFamily="2" charset="2"/>
              <a:buChar char="Ø"/>
            </a:pPr>
            <a:endParaRPr lang="en-IN" sz="23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55600" marR="5080" indent="-342900">
              <a:lnSpc>
                <a:spcPct val="101800"/>
              </a:lnSpc>
              <a:spcBef>
                <a:spcPts val="80"/>
              </a:spcBef>
              <a:buFont typeface="Wingdings" panose="05000000000000000000" pitchFamily="2" charset="2"/>
              <a:buChar char="Ø"/>
            </a:pPr>
            <a:r>
              <a:rPr lang="en-IN" sz="23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Trace Error </a:t>
            </a:r>
            <a:r>
              <a:rPr lang="en-IN" sz="2300" dirty="0">
                <a:latin typeface="Segoe UI" panose="020B0502040204020203" pitchFamily="34" charset="0"/>
                <a:cs typeface="Segoe UI" panose="020B0502040204020203" pitchFamily="34" charset="0"/>
              </a:rPr>
              <a:t>- Clicking once will trace all the arrows to cells with error values. You should remove any trace arrows before using.</a:t>
            </a:r>
          </a:p>
          <a:p>
            <a:pPr marL="355600" marR="5080" indent="-342900">
              <a:lnSpc>
                <a:spcPct val="101800"/>
              </a:lnSpc>
              <a:spcBef>
                <a:spcPts val="80"/>
              </a:spcBef>
              <a:buFont typeface="Wingdings" panose="05000000000000000000" pitchFamily="2" charset="2"/>
              <a:buChar char="Ø"/>
            </a:pPr>
            <a:endParaRPr lang="en-IN" sz="23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55600" marR="5080" indent="-342900">
              <a:lnSpc>
                <a:spcPct val="101800"/>
              </a:lnSpc>
              <a:spcBef>
                <a:spcPts val="80"/>
              </a:spcBef>
              <a:buFont typeface="Wingdings" panose="05000000000000000000" pitchFamily="2" charset="2"/>
              <a:buChar char="Ø"/>
            </a:pPr>
            <a:r>
              <a:rPr lang="en-IN" sz="23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Circular References </a:t>
            </a:r>
            <a:r>
              <a:rPr lang="en-IN" sz="2300" dirty="0">
                <a:latin typeface="Segoe UI" panose="020B0502040204020203" pitchFamily="34" charset="0"/>
                <a:cs typeface="Segoe UI" panose="020B0502040204020203" pitchFamily="34" charset="0"/>
              </a:rPr>
              <a:t>- A sub-menu displaying the cells that contain Circular References.</a:t>
            </a:r>
          </a:p>
          <a:p>
            <a:pPr marL="355600" marR="5080" indent="-342900">
              <a:lnSpc>
                <a:spcPct val="101800"/>
              </a:lnSpc>
              <a:spcBef>
                <a:spcPts val="80"/>
              </a:spcBef>
              <a:buFont typeface="Wingdings" panose="05000000000000000000" pitchFamily="2" charset="2"/>
              <a:buChar char="Ø"/>
            </a:pPr>
            <a:endParaRPr lang="en-IN" sz="23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0222072"/>
      </p:ext>
    </p:extLst>
  </p:cSld>
  <p:clrMapOvr>
    <a:masterClrMapping/>
  </p:clrMapOvr>
  <p:transition spd="slow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307973" y="681038"/>
            <a:ext cx="6579523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Error Checking Dialog Box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C5120070-6534-4A6E-A0E0-84B70539BBBA}"/>
              </a:ext>
            </a:extLst>
          </p:cNvPr>
          <p:cNvSpPr/>
          <p:nvPr/>
        </p:nvSpPr>
        <p:spPr>
          <a:xfrm>
            <a:off x="274432" y="1674225"/>
            <a:ext cx="11643135" cy="48772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marR="5080" indent="-342900">
              <a:lnSpc>
                <a:spcPct val="101800"/>
              </a:lnSpc>
              <a:spcBef>
                <a:spcPts val="80"/>
              </a:spcBef>
              <a:buFont typeface="Wingdings" panose="05000000000000000000" pitchFamily="2" charset="2"/>
              <a:buChar char="Ø"/>
            </a:pPr>
            <a:r>
              <a:rPr lang="en-IN" sz="2300" dirty="0">
                <a:latin typeface="Segoe UI" panose="020B0502040204020203" pitchFamily="34" charset="0"/>
                <a:cs typeface="Segoe UI" panose="020B0502040204020203" pitchFamily="34" charset="0"/>
              </a:rPr>
              <a:t>This dialog box is probably the quickest way to find any cells that contain errors on the active worksheet.</a:t>
            </a:r>
          </a:p>
          <a:p>
            <a:pPr marL="355600" marR="5080" indent="-342900">
              <a:lnSpc>
                <a:spcPct val="101800"/>
              </a:lnSpc>
              <a:spcBef>
                <a:spcPts val="80"/>
              </a:spcBef>
              <a:buFont typeface="Wingdings" panose="05000000000000000000" pitchFamily="2" charset="2"/>
              <a:buChar char="Ø"/>
            </a:pPr>
            <a:endParaRPr lang="en-IN" sz="23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55600" marR="5080" indent="-342900">
              <a:lnSpc>
                <a:spcPct val="101800"/>
              </a:lnSpc>
              <a:spcBef>
                <a:spcPts val="80"/>
              </a:spcBef>
              <a:buFont typeface="Wingdings" panose="05000000000000000000" pitchFamily="2" charset="2"/>
              <a:buChar char="Ø"/>
            </a:pPr>
            <a:r>
              <a:rPr lang="en-IN" sz="2300" dirty="0">
                <a:latin typeface="Segoe UI" panose="020B0502040204020203" pitchFamily="34" charset="0"/>
                <a:cs typeface="Segoe UI" panose="020B0502040204020203" pitchFamily="34" charset="0"/>
              </a:rPr>
              <a:t>The first cell that contains an error will be selected when this dialog box is displayed.</a:t>
            </a:r>
          </a:p>
          <a:p>
            <a:pPr marL="355600" marR="5080" indent="-342900">
              <a:lnSpc>
                <a:spcPct val="101800"/>
              </a:lnSpc>
              <a:spcBef>
                <a:spcPts val="80"/>
              </a:spcBef>
              <a:buFont typeface="Wingdings" panose="05000000000000000000" pitchFamily="2" charset="2"/>
              <a:buChar char="Ø"/>
            </a:pPr>
            <a:endParaRPr lang="en-IN" sz="23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55600" marR="5080" indent="-342900">
              <a:lnSpc>
                <a:spcPct val="101800"/>
              </a:lnSpc>
              <a:spcBef>
                <a:spcPts val="80"/>
              </a:spcBef>
              <a:buFont typeface="Wingdings" panose="05000000000000000000" pitchFamily="2" charset="2"/>
              <a:buChar char="Ø"/>
            </a:pPr>
            <a:r>
              <a:rPr lang="en-IN" sz="2300" dirty="0">
                <a:latin typeface="Segoe UI" panose="020B0502040204020203" pitchFamily="34" charset="0"/>
                <a:cs typeface="Segoe UI" panose="020B0502040204020203" pitchFamily="34" charset="0"/>
              </a:rPr>
              <a:t>You can use this dialog box to find and investigate any errors one by one.</a:t>
            </a:r>
          </a:p>
          <a:p>
            <a:pPr marL="355600" marR="5080" indent="-342900">
              <a:lnSpc>
                <a:spcPct val="101800"/>
              </a:lnSpc>
              <a:spcBef>
                <a:spcPts val="80"/>
              </a:spcBef>
              <a:buFont typeface="Wingdings" panose="05000000000000000000" pitchFamily="2" charset="2"/>
              <a:buChar char="Ø"/>
            </a:pPr>
            <a:endParaRPr lang="en-IN" sz="23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55600" marR="5080" indent="-342900">
              <a:lnSpc>
                <a:spcPct val="101800"/>
              </a:lnSpc>
              <a:spcBef>
                <a:spcPts val="80"/>
              </a:spcBef>
              <a:buFont typeface="Wingdings" panose="05000000000000000000" pitchFamily="2" charset="2"/>
              <a:buChar char="Ø"/>
            </a:pPr>
            <a:r>
              <a:rPr lang="en-IN" sz="2300" dirty="0">
                <a:latin typeface="Segoe UI" panose="020B0502040204020203" pitchFamily="34" charset="0"/>
                <a:cs typeface="Segoe UI" panose="020B0502040204020203" pitchFamily="34" charset="0"/>
              </a:rPr>
              <a:t>This dialog box is completely modeless and can only be displayed when the active worksheet contains at least one error.</a:t>
            </a:r>
          </a:p>
          <a:p>
            <a:pPr marL="355600" marR="5080" indent="-342900">
              <a:lnSpc>
                <a:spcPct val="101800"/>
              </a:lnSpc>
              <a:spcBef>
                <a:spcPts val="80"/>
              </a:spcBef>
              <a:buFont typeface="Wingdings" panose="05000000000000000000" pitchFamily="2" charset="2"/>
              <a:buChar char="Ø"/>
            </a:pPr>
            <a:endParaRPr lang="en-IN" sz="23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55600" marR="5080" indent="-342900">
              <a:lnSpc>
                <a:spcPct val="101800"/>
              </a:lnSpc>
              <a:spcBef>
                <a:spcPts val="80"/>
              </a:spcBef>
              <a:buFont typeface="Wingdings" panose="05000000000000000000" pitchFamily="2" charset="2"/>
              <a:buChar char="Ø"/>
            </a:pPr>
            <a:r>
              <a:rPr lang="en-IN" sz="2300" dirty="0">
                <a:latin typeface="Segoe UI" panose="020B0502040204020203" pitchFamily="34" charset="0"/>
                <a:cs typeface="Segoe UI" panose="020B0502040204020203" pitchFamily="34" charset="0"/>
              </a:rPr>
              <a:t>The actual contents of the cell are displayed in the top left corner and a short description of the error is given below, in this case it is division by zero..</a:t>
            </a:r>
          </a:p>
          <a:p>
            <a:pPr marL="355600" marR="5080" indent="-342900">
              <a:lnSpc>
                <a:spcPct val="101800"/>
              </a:lnSpc>
              <a:spcBef>
                <a:spcPts val="80"/>
              </a:spcBef>
              <a:buFont typeface="Wingdings" panose="05000000000000000000" pitchFamily="2" charset="2"/>
              <a:buChar char="Ø"/>
            </a:pPr>
            <a:endParaRPr lang="en-IN" sz="23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378266"/>
      </p:ext>
    </p:extLst>
  </p:cSld>
  <p:clrMapOvr>
    <a:masterClrMapping/>
  </p:clrMapOvr>
  <p:transition spd="slow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307973" y="681038"/>
            <a:ext cx="6579523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Error Checking Dialog Box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157F1C31-F6EA-42A4-89F1-A65A4032AC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861" y="1880187"/>
            <a:ext cx="8247789" cy="351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88179266"/>
      </p:ext>
    </p:extLst>
  </p:cSld>
  <p:clrMapOvr>
    <a:masterClrMapping/>
  </p:clrMapOvr>
  <p:transition spd="slow"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307973" y="681038"/>
            <a:ext cx="6579523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Error Checking Dialog Box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C5120070-6534-4A6E-A0E0-84B70539BBBA}"/>
              </a:ext>
            </a:extLst>
          </p:cNvPr>
          <p:cNvSpPr/>
          <p:nvPr/>
        </p:nvSpPr>
        <p:spPr>
          <a:xfrm>
            <a:off x="302186" y="1565966"/>
            <a:ext cx="11643135" cy="48141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marR="5080" indent="-342900">
              <a:lnSpc>
                <a:spcPct val="101800"/>
              </a:lnSpc>
              <a:spcBef>
                <a:spcPts val="80"/>
              </a:spcBef>
              <a:buFont typeface="Wingdings" panose="05000000000000000000" pitchFamily="2" charset="2"/>
              <a:buChar char="Ø"/>
            </a:pPr>
            <a:r>
              <a:rPr lang="en-IN" sz="2100" b="1" dirty="0">
                <a:latin typeface="Segoe UI" panose="020B0502040204020203" pitchFamily="34" charset="0"/>
                <a:cs typeface="Segoe UI" panose="020B0502040204020203" pitchFamily="34" charset="0"/>
              </a:rPr>
              <a:t>Help on this Error</a:t>
            </a:r>
            <a:r>
              <a:rPr lang="en-IN" sz="2100" dirty="0">
                <a:latin typeface="Segoe UI" panose="020B0502040204020203" pitchFamily="34" charset="0"/>
                <a:cs typeface="Segoe UI" panose="020B0502040204020203" pitchFamily="34" charset="0"/>
              </a:rPr>
              <a:t> - Displays a help topic relating to the specific type of error.</a:t>
            </a:r>
          </a:p>
          <a:p>
            <a:pPr marL="355600" marR="5080" indent="-342900">
              <a:lnSpc>
                <a:spcPct val="101800"/>
              </a:lnSpc>
              <a:spcBef>
                <a:spcPts val="80"/>
              </a:spcBef>
              <a:buFont typeface="Wingdings" panose="05000000000000000000" pitchFamily="2" charset="2"/>
              <a:buChar char="Ø"/>
            </a:pPr>
            <a:endParaRPr lang="en-IN" sz="21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55600" marR="5080" indent="-342900">
              <a:lnSpc>
                <a:spcPct val="101800"/>
              </a:lnSpc>
              <a:spcBef>
                <a:spcPts val="80"/>
              </a:spcBef>
              <a:buFont typeface="Wingdings" panose="05000000000000000000" pitchFamily="2" charset="2"/>
              <a:buChar char="Ø"/>
            </a:pPr>
            <a:r>
              <a:rPr lang="en-IN" sz="2100" b="1" dirty="0">
                <a:latin typeface="Segoe UI" panose="020B0502040204020203" pitchFamily="34" charset="0"/>
                <a:cs typeface="Segoe UI" panose="020B0502040204020203" pitchFamily="34" charset="0"/>
              </a:rPr>
              <a:t>Show Calculation Steps</a:t>
            </a:r>
            <a:r>
              <a:rPr lang="en-IN" sz="2100" dirty="0">
                <a:latin typeface="Segoe UI" panose="020B0502040204020203" pitchFamily="34" charset="0"/>
                <a:cs typeface="Segoe UI" panose="020B0502040204020203" pitchFamily="34" charset="0"/>
              </a:rPr>
              <a:t> - Displays the </a:t>
            </a:r>
            <a:r>
              <a:rPr lang="en-IN" sz="2100" u="sng" dirty="0">
                <a:latin typeface="Segoe UI" panose="020B0502040204020203" pitchFamily="34" charset="0"/>
                <a:cs typeface="Segoe UI" panose="020B0502040204020203" pitchFamily="34" charset="0"/>
                <a:hlinkClick r:id="rId2"/>
              </a:rPr>
              <a:t>Evaluate Formula</a:t>
            </a:r>
            <a:r>
              <a:rPr lang="en-IN" sz="2100" dirty="0">
                <a:latin typeface="Segoe UI" panose="020B0502040204020203" pitchFamily="34" charset="0"/>
                <a:cs typeface="Segoe UI" panose="020B0502040204020203" pitchFamily="34" charset="0"/>
              </a:rPr>
              <a:t> dialog box.</a:t>
            </a:r>
          </a:p>
          <a:p>
            <a:pPr marL="355600" marR="5080" indent="-342900">
              <a:lnSpc>
                <a:spcPct val="101800"/>
              </a:lnSpc>
              <a:spcBef>
                <a:spcPts val="80"/>
              </a:spcBef>
              <a:buFont typeface="Wingdings" panose="05000000000000000000" pitchFamily="2" charset="2"/>
              <a:buChar char="Ø"/>
            </a:pPr>
            <a:endParaRPr lang="en-IN" sz="21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55600" marR="5080" indent="-342900">
              <a:lnSpc>
                <a:spcPct val="101800"/>
              </a:lnSpc>
              <a:spcBef>
                <a:spcPts val="80"/>
              </a:spcBef>
              <a:buFont typeface="Wingdings" panose="05000000000000000000" pitchFamily="2" charset="2"/>
              <a:buChar char="Ø"/>
            </a:pPr>
            <a:r>
              <a:rPr lang="en-IN" sz="2100" b="1" dirty="0">
                <a:latin typeface="Segoe UI" panose="020B0502040204020203" pitchFamily="34" charset="0"/>
                <a:cs typeface="Segoe UI" panose="020B0502040204020203" pitchFamily="34" charset="0"/>
              </a:rPr>
              <a:t>Ignore Error</a:t>
            </a:r>
            <a:r>
              <a:rPr lang="en-IN" sz="2100" dirty="0">
                <a:latin typeface="Segoe UI" panose="020B0502040204020203" pitchFamily="34" charset="0"/>
                <a:cs typeface="Segoe UI" panose="020B0502040204020203" pitchFamily="34" charset="0"/>
              </a:rPr>
              <a:t> - This will remove the green indicator from the top left hand corner of the cell containing the current error.</a:t>
            </a:r>
          </a:p>
          <a:p>
            <a:pPr marL="355600" marR="5080" indent="-342900">
              <a:lnSpc>
                <a:spcPct val="101800"/>
              </a:lnSpc>
              <a:spcBef>
                <a:spcPts val="80"/>
              </a:spcBef>
              <a:buFont typeface="Wingdings" panose="05000000000000000000" pitchFamily="2" charset="2"/>
              <a:buChar char="Ø"/>
            </a:pPr>
            <a:endParaRPr lang="en-IN" sz="21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55600" marR="5080" indent="-342900">
              <a:lnSpc>
                <a:spcPct val="101800"/>
              </a:lnSpc>
              <a:spcBef>
                <a:spcPts val="80"/>
              </a:spcBef>
              <a:buFont typeface="Wingdings" panose="05000000000000000000" pitchFamily="2" charset="2"/>
              <a:buChar char="Ø"/>
            </a:pPr>
            <a:r>
              <a:rPr lang="en-IN" sz="2100" b="1" dirty="0">
                <a:latin typeface="Segoe UI" panose="020B0502040204020203" pitchFamily="34" charset="0"/>
                <a:cs typeface="Segoe UI" panose="020B0502040204020203" pitchFamily="34" charset="0"/>
              </a:rPr>
              <a:t>Edit in Formula Bar</a:t>
            </a:r>
            <a:r>
              <a:rPr lang="en-IN" sz="2100" dirty="0">
                <a:latin typeface="Segoe UI" panose="020B0502040204020203" pitchFamily="34" charset="0"/>
                <a:cs typeface="Segoe UI" panose="020B0502040204020203" pitchFamily="34" charset="0"/>
              </a:rPr>
              <a:t> - Allows you to edit the formula in the formula bar. Press Resume to continue after you have made the changes.</a:t>
            </a:r>
          </a:p>
          <a:p>
            <a:pPr marL="355600" marR="5080" indent="-342900">
              <a:lnSpc>
                <a:spcPct val="101800"/>
              </a:lnSpc>
              <a:spcBef>
                <a:spcPts val="80"/>
              </a:spcBef>
              <a:buFont typeface="Wingdings" panose="05000000000000000000" pitchFamily="2" charset="2"/>
              <a:buChar char="Ø"/>
            </a:pPr>
            <a:endParaRPr lang="en-IN" sz="21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55600" marR="5080" indent="-342900">
              <a:lnSpc>
                <a:spcPct val="101800"/>
              </a:lnSpc>
              <a:spcBef>
                <a:spcPts val="80"/>
              </a:spcBef>
              <a:buFont typeface="Wingdings" panose="05000000000000000000" pitchFamily="2" charset="2"/>
              <a:buChar char="Ø"/>
            </a:pPr>
            <a:r>
              <a:rPr lang="en-IN" sz="2100" b="1" dirty="0">
                <a:latin typeface="Segoe UI" panose="020B0502040204020203" pitchFamily="34" charset="0"/>
                <a:cs typeface="Segoe UI" panose="020B0502040204020203" pitchFamily="34" charset="0"/>
              </a:rPr>
              <a:t>Options</a:t>
            </a:r>
            <a:r>
              <a:rPr lang="en-IN" sz="2100" dirty="0">
                <a:latin typeface="Segoe UI" panose="020B0502040204020203" pitchFamily="34" charset="0"/>
                <a:cs typeface="Segoe UI" panose="020B0502040204020203" pitchFamily="34" charset="0"/>
              </a:rPr>
              <a:t> - Displays the Excel Options, </a:t>
            </a:r>
            <a:r>
              <a:rPr lang="en-IN" sz="2100" u="sng" dirty="0">
                <a:latin typeface="Segoe UI" panose="020B0502040204020203" pitchFamily="34" charset="0"/>
                <a:cs typeface="Segoe UI" panose="020B0502040204020203" pitchFamily="34" charset="0"/>
                <a:hlinkClick r:id="rId3"/>
              </a:rPr>
              <a:t>Formulas Tab</a:t>
            </a:r>
            <a:r>
              <a:rPr lang="en-IN" sz="2100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pPr marL="355600" marR="5080" indent="-342900">
              <a:lnSpc>
                <a:spcPct val="101800"/>
              </a:lnSpc>
              <a:spcBef>
                <a:spcPts val="80"/>
              </a:spcBef>
              <a:buFont typeface="Wingdings" panose="05000000000000000000" pitchFamily="2" charset="2"/>
              <a:buChar char="Ø"/>
            </a:pPr>
            <a:endParaRPr lang="en-IN" sz="21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55600" marR="5080" indent="-342900">
              <a:lnSpc>
                <a:spcPct val="101800"/>
              </a:lnSpc>
              <a:spcBef>
                <a:spcPts val="80"/>
              </a:spcBef>
              <a:buFont typeface="Wingdings" panose="05000000000000000000" pitchFamily="2" charset="2"/>
              <a:buChar char="Ø"/>
            </a:pPr>
            <a:r>
              <a:rPr lang="en-IN" sz="2100" dirty="0">
                <a:latin typeface="Segoe UI" panose="020B0502040204020203" pitchFamily="34" charset="0"/>
                <a:cs typeface="Segoe UI" panose="020B0502040204020203" pitchFamily="34" charset="0"/>
              </a:rPr>
              <a:t>You can use the Previous and Next buttons to move between the errors on the active </a:t>
            </a:r>
            <a:r>
              <a:rPr lang="en-IN" sz="2100" dirty="0" err="1">
                <a:latin typeface="Segoe UI" panose="020B0502040204020203" pitchFamily="34" charset="0"/>
                <a:cs typeface="Segoe UI" panose="020B0502040204020203" pitchFamily="34" charset="0"/>
              </a:rPr>
              <a:t>worksheet.This</a:t>
            </a:r>
            <a:r>
              <a:rPr lang="en-IN" sz="2100" dirty="0">
                <a:latin typeface="Segoe UI" panose="020B0502040204020203" pitchFamily="34" charset="0"/>
                <a:cs typeface="Segoe UI" panose="020B0502040204020203" pitchFamily="34" charset="0"/>
              </a:rPr>
              <a:t> option is available even if you have switched off background checking</a:t>
            </a:r>
          </a:p>
        </p:txBody>
      </p:sp>
    </p:spTree>
    <p:extLst>
      <p:ext uri="{BB962C8B-B14F-4D97-AF65-F5344CB8AC3E}">
        <p14:creationId xmlns:p14="http://schemas.microsoft.com/office/powerpoint/2010/main" xmlns="" val="2888999118"/>
      </p:ext>
    </p:extLst>
  </p:cSld>
  <p:clrMapOvr>
    <a:masterClrMapping/>
  </p:clrMapOvr>
  <p:transition spd="slow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307972" y="681038"/>
            <a:ext cx="6856793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Background Error Checking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C5120070-6534-4A6E-A0E0-84B70539BBBA}"/>
              </a:ext>
            </a:extLst>
          </p:cNvPr>
          <p:cNvSpPr/>
          <p:nvPr/>
        </p:nvSpPr>
        <p:spPr>
          <a:xfrm>
            <a:off x="302186" y="1565966"/>
            <a:ext cx="11643135" cy="11775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marR="5080" indent="-342900">
              <a:lnSpc>
                <a:spcPct val="101800"/>
              </a:lnSpc>
              <a:spcBef>
                <a:spcPts val="80"/>
              </a:spcBef>
              <a:buFont typeface="Wingdings" panose="05000000000000000000" pitchFamily="2" charset="2"/>
              <a:buChar char="Ø"/>
            </a:pPr>
            <a:r>
              <a:rPr lang="en-IN" sz="2300" dirty="0">
                <a:latin typeface="Segoe UI" panose="020B0502040204020203" pitchFamily="34" charset="0"/>
                <a:cs typeface="Segoe UI" panose="020B0502040204020203" pitchFamily="34" charset="0"/>
              </a:rPr>
              <a:t>Excel will perform background error checking for you automatically (by default).</a:t>
            </a:r>
          </a:p>
          <a:p>
            <a:pPr marL="355600" marR="5080" indent="-342900">
              <a:lnSpc>
                <a:spcPct val="101800"/>
              </a:lnSpc>
              <a:spcBef>
                <a:spcPts val="80"/>
              </a:spcBef>
              <a:buFont typeface="Wingdings" panose="05000000000000000000" pitchFamily="2" charset="2"/>
              <a:buChar char="Ø"/>
            </a:pPr>
            <a:endParaRPr lang="en-IN" sz="23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55600" marR="5080" indent="-342900">
              <a:lnSpc>
                <a:spcPct val="101800"/>
              </a:lnSpc>
              <a:spcBef>
                <a:spcPts val="80"/>
              </a:spcBef>
              <a:buFont typeface="Wingdings" panose="05000000000000000000" pitchFamily="2" charset="2"/>
              <a:buChar char="Ø"/>
            </a:pPr>
            <a:r>
              <a:rPr lang="en-IN" sz="2300" dirty="0">
                <a:latin typeface="Segoe UI" panose="020B0502040204020203" pitchFamily="34" charset="0"/>
                <a:cs typeface="Segoe UI" panose="020B0502040204020203" pitchFamily="34" charset="0"/>
              </a:rPr>
              <a:t>You can change this setting from the Options, </a:t>
            </a:r>
            <a:r>
              <a:rPr lang="en-IN" sz="2300" u="sng" dirty="0">
                <a:latin typeface="Segoe UI" panose="020B0502040204020203" pitchFamily="34" charset="0"/>
                <a:cs typeface="Segoe UI" panose="020B0502040204020203" pitchFamily="34" charset="0"/>
                <a:hlinkClick r:id="rId2"/>
              </a:rPr>
              <a:t>Formulas Tab</a:t>
            </a:r>
            <a:r>
              <a:rPr lang="en-IN" sz="2300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C696B509-D333-4CC3-B318-DD925A6DD2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870" y="3324993"/>
            <a:ext cx="9535282" cy="2426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23194515"/>
      </p:ext>
    </p:extLst>
  </p:cSld>
  <p:clrMapOvr>
    <a:masterClrMapping/>
  </p:clrMapOvr>
  <p:transition spd="slow"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307972" y="681038"/>
            <a:ext cx="6856793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Background Error Checking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C1BEDB7-C1A7-47A5-B339-6BD32D824799}"/>
              </a:ext>
            </a:extLst>
          </p:cNvPr>
          <p:cNvSpPr txBox="1"/>
          <p:nvPr/>
        </p:nvSpPr>
        <p:spPr>
          <a:xfrm>
            <a:off x="168579" y="1566952"/>
            <a:ext cx="6291215" cy="5401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IN" sz="2300" dirty="0">
                <a:latin typeface="Segoe UI" panose="020B0502040204020203" pitchFamily="34" charset="0"/>
                <a:cs typeface="Segoe UI" panose="020B0502040204020203" pitchFamily="34" charset="0"/>
              </a:rPr>
              <a:t>When an error is identified, a small green triangle is displayed in the top left corner of the cell.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IN" sz="23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IN" sz="2300" dirty="0">
                <a:latin typeface="Segoe UI" panose="020B0502040204020203" pitchFamily="34" charset="0"/>
                <a:cs typeface="Segoe UI" panose="020B0502040204020203" pitchFamily="34" charset="0"/>
              </a:rPr>
              <a:t>Selecting this cell will display a tooltip that gives you a short description as well as a </a:t>
            </a:r>
            <a:r>
              <a:rPr lang="en-IN" sz="2300" u="sng" dirty="0">
                <a:latin typeface="Segoe UI" panose="020B0502040204020203" pitchFamily="34" charset="0"/>
                <a:cs typeface="Segoe UI" panose="020B0502040204020203" pitchFamily="34" charset="0"/>
                <a:hlinkClick r:id="rId2"/>
              </a:rPr>
              <a:t>Smart Tag</a:t>
            </a:r>
            <a:r>
              <a:rPr lang="en-IN" sz="2300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IN" sz="23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IN" sz="2300" dirty="0">
                <a:latin typeface="Segoe UI" panose="020B0502040204020203" pitchFamily="34" charset="0"/>
                <a:cs typeface="Segoe UI" panose="020B0502040204020203" pitchFamily="34" charset="0"/>
              </a:rPr>
              <a:t>Most of the time the reason you are seeing a green triangle is because Excel cannot evaluate the formula.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IN" sz="23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IN" sz="2300" dirty="0">
                <a:latin typeface="Segoe UI" panose="020B0502040204020203" pitchFamily="34" charset="0"/>
                <a:cs typeface="Segoe UI" panose="020B0502040204020203" pitchFamily="34" charset="0"/>
              </a:rPr>
              <a:t>Two of the most common formula error values are </a:t>
            </a:r>
            <a:r>
              <a:rPr lang="en-IN" sz="2300" u="sng" dirty="0">
                <a:latin typeface="Segoe UI" panose="020B0502040204020203" pitchFamily="34" charset="0"/>
                <a:cs typeface="Segoe UI" panose="020B0502040204020203" pitchFamily="34" charset="0"/>
                <a:hlinkClick r:id="rId3"/>
              </a:rPr>
              <a:t>#DIV/0!</a:t>
            </a:r>
            <a:r>
              <a:rPr lang="en-IN" sz="2300" dirty="0">
                <a:latin typeface="Segoe UI" panose="020B0502040204020203" pitchFamily="34" charset="0"/>
                <a:cs typeface="Segoe UI" panose="020B0502040204020203" pitchFamily="34" charset="0"/>
              </a:rPr>
              <a:t> and </a:t>
            </a:r>
            <a:r>
              <a:rPr lang="en-IN" sz="2300" u="sng" dirty="0">
                <a:latin typeface="Segoe UI" panose="020B0502040204020203" pitchFamily="34" charset="0"/>
                <a:cs typeface="Segoe UI" panose="020B0502040204020203" pitchFamily="34" charset="0"/>
                <a:hlinkClick r:id="rId3"/>
              </a:rPr>
              <a:t>#VALUE!</a:t>
            </a:r>
            <a:r>
              <a:rPr lang="en-IN" sz="2400" dirty="0"/>
              <a:t/>
            </a:r>
            <a:br>
              <a:rPr lang="en-IN" sz="2400" dirty="0"/>
            </a:br>
            <a:endParaRPr lang="en-IN" sz="23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ABB6D28A-06B1-4A1A-88CC-13B6D9F817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2216" y="2551469"/>
            <a:ext cx="5709784" cy="2684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71912571"/>
      </p:ext>
    </p:extLst>
  </p:cSld>
  <p:clrMapOvr>
    <a:masterClrMapping/>
  </p:clrMapOvr>
  <p:transition spd="slow">
    <p:pull/>
  </p:transition>
</p:sld>
</file>

<file path=ppt/theme/theme1.xml><?xml version="1.0" encoding="utf-8"?>
<a:theme xmlns:a="http://schemas.openxmlformats.org/drawingml/2006/main" name="IAQS PPT- Zil_ Final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IAQS PPT- Zil_ Final</Template>
  <TotalTime>2190</TotalTime>
  <Words>495</Words>
  <Application>Microsoft Office PowerPoint</Application>
  <PresentationFormat>Custom</PresentationFormat>
  <Paragraphs>82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IAQS PPT- Zil_ Final</vt:lpstr>
      <vt:lpstr>Slide 1</vt:lpstr>
      <vt:lpstr>Error Checking</vt:lpstr>
      <vt:lpstr>Error Checking</vt:lpstr>
      <vt:lpstr>Error Checking</vt:lpstr>
      <vt:lpstr>Error Checking Dialog Box</vt:lpstr>
      <vt:lpstr>Error Checking Dialog Box</vt:lpstr>
      <vt:lpstr>Error Checking Dialog Box</vt:lpstr>
      <vt:lpstr>Background Error Checking</vt:lpstr>
      <vt:lpstr>Background Error Checking</vt:lpstr>
      <vt:lpstr>Ignoring Error</vt:lpstr>
      <vt:lpstr>Error Check Complete</vt:lpstr>
      <vt:lpstr>Important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lokesh</dc:creator>
  <cp:lastModifiedBy>Admin</cp:lastModifiedBy>
  <cp:revision>143</cp:revision>
  <dcterms:created xsi:type="dcterms:W3CDTF">2019-12-10T16:16:08Z</dcterms:created>
  <dcterms:modified xsi:type="dcterms:W3CDTF">2022-08-23T10:33:19Z</dcterms:modified>
</cp:coreProperties>
</file>